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0" r:id="rId4"/>
    <p:sldId id="286" r:id="rId5"/>
    <p:sldId id="287" r:id="rId6"/>
    <p:sldId id="280" r:id="rId7"/>
    <p:sldId id="279" r:id="rId8"/>
    <p:sldId id="281" r:id="rId9"/>
    <p:sldId id="305" r:id="rId10"/>
    <p:sldId id="293" r:id="rId11"/>
    <p:sldId id="292" r:id="rId12"/>
    <p:sldId id="328" r:id="rId13"/>
    <p:sldId id="347" r:id="rId14"/>
    <p:sldId id="345" r:id="rId15"/>
    <p:sldId id="346" r:id="rId16"/>
    <p:sldId id="329" r:id="rId17"/>
    <p:sldId id="332" r:id="rId18"/>
    <p:sldId id="333" r:id="rId19"/>
    <p:sldId id="283" r:id="rId20"/>
    <p:sldId id="266" r:id="rId21"/>
    <p:sldId id="285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99CC"/>
    <a:srgbClr val="FFFF99"/>
    <a:srgbClr val="5A4EBA"/>
    <a:srgbClr val="C1E1FF"/>
    <a:srgbClr val="051D40"/>
    <a:srgbClr val="145DA0"/>
    <a:srgbClr val="56A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6" autoAdjust="0"/>
    <p:restoredTop sz="94622" autoAdjust="0"/>
  </p:normalViewPr>
  <p:slideViewPr>
    <p:cSldViewPr>
      <p:cViewPr varScale="1">
        <p:scale>
          <a:sx n="72" d="100"/>
          <a:sy n="72" d="100"/>
        </p:scale>
        <p:origin x="88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321B-1F0C-4BA7-982A-AC2E5A51226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EC332-8121-4B49-848B-BE6F585373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53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12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44.png"/><Relationship Id="rId5" Type="http://schemas.openxmlformats.org/officeDocument/2006/relationships/image" Target="../media/image9.png"/><Relationship Id="rId10" Type="http://schemas.openxmlformats.org/officeDocument/2006/relationships/image" Target="../media/image43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3.pn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image" Target="../media/image8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hyperlink" Target="https://github.com/jongwoonL/cosmocare.g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04082" y="6283467"/>
            <a:ext cx="7913921" cy="4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727"/>
              </a:lnSpc>
              <a:spcBef>
                <a:spcPct val="0"/>
              </a:spcBef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– C# </a:t>
            </a:r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프로그래밍 훈련과정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756" y="2782848"/>
            <a:ext cx="12866107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ko-KR" altLang="en-US" sz="9600" dirty="0">
                <a:solidFill>
                  <a:srgbClr val="FFFBFB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화장품 품질관리</a:t>
            </a:r>
            <a:endParaRPr lang="en-US" sz="9600" dirty="0">
              <a:solidFill>
                <a:srgbClr val="FFFBFB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32418" y="1655919"/>
            <a:ext cx="1604613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1"/>
              </a:lnSpc>
            </a:pPr>
            <a:r>
              <a:rPr lang="en-US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893" y="8581435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71680" y="4478292"/>
            <a:ext cx="9659937" cy="17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9600" dirty="0">
                <a:solidFill>
                  <a:srgbClr val="56AE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System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863862" y="8312440"/>
            <a:ext cx="2330144" cy="56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28"/>
              </a:lnSpc>
            </a:pPr>
            <a:endParaRPr dirty="0">
              <a:latin typeface="Arita Dotum Semi-Bold" panose="020B0600000101010101" charset="-127"/>
              <a:ea typeface="Arita Dotum Semi-Bold" panose="020B0600000101010101" charset="-127"/>
              <a:cs typeface="카페24 써라운드" pitchFamily="2" charset="-127"/>
            </a:endParaRPr>
          </a:p>
          <a:p>
            <a:pPr marL="0" lvl="0" indent="0">
              <a:lnSpc>
                <a:spcPts val="2128"/>
              </a:lnSpc>
            </a:pPr>
            <a:r>
              <a:rPr lang="en-US" sz="3000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r>
              <a:rPr lang="ko-KR" altLang="en-US" sz="3000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</a:t>
            </a:r>
            <a:endParaRPr lang="en-US" sz="3000" u="none" dirty="0">
              <a:solidFill>
                <a:srgbClr val="FCFEF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6863862" y="9160506"/>
            <a:ext cx="3499338" cy="276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28"/>
              </a:lnSpc>
            </a:pPr>
            <a:r>
              <a:rPr lang="ko-KR" altLang="en-US" sz="2661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발표자 </a:t>
            </a:r>
            <a:r>
              <a:rPr lang="en-US" altLang="ko-KR" sz="2661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2661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이상목</a:t>
            </a:r>
            <a:endParaRPr lang="en-US" sz="2661" u="none" dirty="0">
              <a:solidFill>
                <a:srgbClr val="FCFEF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6322009" y="7443449"/>
            <a:ext cx="2595994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639"/>
              </a:lnSpc>
            </a:pPr>
            <a:r>
              <a:rPr lang="en-US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2024년 0</a:t>
            </a:r>
            <a:r>
              <a:rPr lang="en-US" altLang="ko-KR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r>
              <a:rPr lang="en-US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월 </a:t>
            </a:r>
            <a:r>
              <a:rPr lang="en-US" altLang="ko-KR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12</a:t>
            </a:r>
            <a:r>
              <a:rPr lang="en-US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일</a:t>
            </a:r>
          </a:p>
        </p:txBody>
      </p:sp>
      <p:sp>
        <p:nvSpPr>
          <p:cNvPr id="32" name="평행 사변형 31"/>
          <p:cNvSpPr/>
          <p:nvPr/>
        </p:nvSpPr>
        <p:spPr>
          <a:xfrm>
            <a:off x="10994874" y="-214387"/>
            <a:ext cx="7102872" cy="10668000"/>
          </a:xfrm>
          <a:prstGeom prst="parallelogram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994873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17"/>
          <p:cNvSpPr/>
          <p:nvPr/>
        </p:nvSpPr>
        <p:spPr>
          <a:xfrm flipV="1">
            <a:off x="861159" y="8075717"/>
            <a:ext cx="9895180" cy="887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80" y="1290552"/>
            <a:ext cx="837124" cy="692101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6000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(1)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8" y="3863747"/>
            <a:ext cx="5683942" cy="58517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830" y="3182480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Form0 ]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6530" y="3138863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Form1 &amp; Form7 ]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69190"/>
            <a:ext cx="9855085" cy="5846310"/>
          </a:xfrm>
          <a:prstGeom prst="rect">
            <a:avLst/>
          </a:prstGeom>
        </p:spPr>
      </p:pic>
      <p:sp>
        <p:nvSpPr>
          <p:cNvPr id="14" name="AutoShape 2"/>
          <p:cNvSpPr/>
          <p:nvPr/>
        </p:nvSpPr>
        <p:spPr>
          <a:xfrm rot="10800000" flipH="1">
            <a:off x="7239000" y="3863747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9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6000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(2)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076700"/>
            <a:ext cx="7391400" cy="563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7081" y="3271079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Form2 ]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92124" y="3241945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Form3 ]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380" y="4045130"/>
            <a:ext cx="7501620" cy="5670369"/>
          </a:xfrm>
          <a:prstGeom prst="rect">
            <a:avLst/>
          </a:prstGeom>
        </p:spPr>
      </p:pic>
      <p:sp>
        <p:nvSpPr>
          <p:cNvPr id="16" name="AutoShape 2"/>
          <p:cNvSpPr/>
          <p:nvPr/>
        </p:nvSpPr>
        <p:spPr>
          <a:xfrm rot="10800000" flipH="1">
            <a:off x="9022148" y="4020462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0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6000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(3)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0" y="3976584"/>
            <a:ext cx="5556409" cy="5891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39" y="5958770"/>
            <a:ext cx="5651749" cy="39091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329654" y="4128984"/>
            <a:ext cx="5297831" cy="5738916"/>
            <a:chOff x="12685369" y="3976584"/>
            <a:chExt cx="4385733" cy="31295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5369" y="3976584"/>
              <a:ext cx="4385733" cy="312956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2760367" y="6250991"/>
              <a:ext cx="2103635" cy="711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3830" y="3271079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Form4 ]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259253" y="3296518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Form5 ]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7" name="AutoShape 2"/>
          <p:cNvSpPr/>
          <p:nvPr/>
        </p:nvSpPr>
        <p:spPr>
          <a:xfrm rot="10800000" flipH="1">
            <a:off x="12105039" y="4154733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4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-2829867" y="1919671"/>
            <a:ext cx="10450651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ko-KR" altLang="en-US" sz="8000" i="1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시연영상</a:t>
            </a:r>
            <a:endParaRPr lang="en-US" sz="8000" i="1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804754" y="9543693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46127" y="113024"/>
            <a:ext cx="13441873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00006" y="4000500"/>
            <a:ext cx="8553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168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22930" y="5412896"/>
            <a:ext cx="45360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약산성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pH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값의 화장품은 유해물질과 세균으로부터 피부를 보호함</a:t>
            </a:r>
            <a:endParaRPr lang="en-US" altLang="ko-KR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높은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pH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값의 화장품을 사용하면 피부의 천연 방어 기능이 손상되고 건조함과 감염의 위험이 높아질 수 있음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낮은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pH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값은 피부를 자극하여 염증이나 트러블을 유발할 수 있음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7487" y="4416345"/>
            <a:ext cx="387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pH 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값의 중요성 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3908808" y="1376175"/>
            <a:ext cx="10450652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587" y="3280667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3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화장품 성분 결함 분석 </a:t>
            </a:r>
            <a:r>
              <a:rPr lang="en-US" altLang="ko-KR" sz="23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3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4" name="위로 굽은 화살표 3"/>
          <p:cNvSpPr/>
          <p:nvPr/>
        </p:nvSpPr>
        <p:spPr>
          <a:xfrm rot="5400000">
            <a:off x="9294475" y="8040245"/>
            <a:ext cx="1221489" cy="1981201"/>
          </a:xfrm>
          <a:prstGeom prst="bentUpArrow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6200" y="4740788"/>
            <a:ext cx="6817000" cy="5154487"/>
          </a:xfrm>
          <a:prstGeom prst="rect">
            <a:avLst/>
          </a:prstGeom>
        </p:spPr>
      </p:pic>
      <p:sp>
        <p:nvSpPr>
          <p:cNvPr id="21" name="AutoShape 2"/>
          <p:cNvSpPr/>
          <p:nvPr/>
        </p:nvSpPr>
        <p:spPr>
          <a:xfrm rot="10800000" flipH="1">
            <a:off x="5317503" y="4178724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700" y="4782712"/>
            <a:ext cx="4983262" cy="32563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83359" y="3939257"/>
            <a:ext cx="486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제품 결함 분석 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9888" y="4320258"/>
            <a:ext cx="486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,8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,12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,13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,15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,18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,19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71592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(2)</a:t>
            </a: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6569054"/>
            <a:ext cx="7707888" cy="25788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3447892"/>
            <a:ext cx="7679159" cy="2610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33822" y="3447892"/>
            <a:ext cx="514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품질 간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상관관계분석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_1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4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6400" y="4268468"/>
            <a:ext cx="5820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# A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 온도 측정 값이 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40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도 이상 시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   pH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값 오차 발생 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82002" y="5829553"/>
            <a:ext cx="30332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04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08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15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19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94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26"/>
          <p:cNvSpPr txBox="1"/>
          <p:nvPr/>
        </p:nvSpPr>
        <p:spPr>
          <a:xfrm>
            <a:off x="3908808" y="1376175"/>
            <a:ext cx="10450652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(3)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3447892"/>
            <a:ext cx="6858000" cy="63769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8800" y="4684289"/>
            <a:ext cx="553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전력공급중단으로 제품 불량 발생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3822" y="3447892"/>
            <a:ext cx="514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품질 간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상관관계분석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_2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4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0622" y="5629334"/>
            <a:ext cx="5676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13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03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시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분부터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당일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16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시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24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분까지 전력공급중단으로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 불량 발생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( 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수집된 공정 데이터 자료 없음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)</a:t>
            </a:r>
          </a:p>
          <a:p>
            <a:pPr marL="457200" indent="-4572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85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26"/>
          <p:cNvSpPr txBox="1"/>
          <p:nvPr/>
        </p:nvSpPr>
        <p:spPr>
          <a:xfrm>
            <a:off x="3908808" y="1376175"/>
            <a:ext cx="10450652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(4)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3606383"/>
            <a:ext cx="9421540" cy="57281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76400" y="4414662"/>
            <a:ext cx="5981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# HSO 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무게 대비 제품 총 무게 증가로 인한 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pH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값 변화 발생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27048" y="3424145"/>
            <a:ext cx="514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품질 간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상관관계분석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_3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4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92173" y="5639444"/>
            <a:ext cx="3033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18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4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57600" y="4225502"/>
            <a:ext cx="8553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회고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4"/>
          <p:cNvSpPr/>
          <p:nvPr/>
        </p:nvSpPr>
        <p:spPr>
          <a:xfrm rot="1221989">
            <a:off x="11541229" y="4357040"/>
            <a:ext cx="837406" cy="1227520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043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-125124" y="1339627"/>
            <a:ext cx="84373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ko-KR" altLang="en-US" sz="802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 차</a:t>
            </a:r>
            <a:endParaRPr lang="en-US" sz="802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33964" y="7622040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</a:t>
            </a:r>
            <a:r>
              <a:rPr lang="ko-KR" altLang="en-US" sz="1887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수행결과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id="44" name="TextBox 32"/>
          <p:cNvSpPr txBox="1"/>
          <p:nvPr/>
        </p:nvSpPr>
        <p:spPr>
          <a:xfrm>
            <a:off x="8852572" y="4844117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코드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5" name="TextBox 32"/>
          <p:cNvSpPr txBox="1"/>
          <p:nvPr/>
        </p:nvSpPr>
        <p:spPr>
          <a:xfrm>
            <a:off x="5991861" y="4868031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 구성원 소개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6" name="TextBox 32"/>
          <p:cNvSpPr txBox="1"/>
          <p:nvPr/>
        </p:nvSpPr>
        <p:spPr>
          <a:xfrm>
            <a:off x="3133964" y="4868031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개요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2" name="TextBox 32"/>
          <p:cNvSpPr txBox="1"/>
          <p:nvPr/>
        </p:nvSpPr>
        <p:spPr>
          <a:xfrm>
            <a:off x="8794900" y="7615619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자체 </a:t>
            </a:r>
            <a:r>
              <a:rPr lang="ko-KR" altLang="en-US" sz="1887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평가의견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8" name="TextBox 32"/>
          <p:cNvSpPr txBox="1"/>
          <p:nvPr/>
        </p:nvSpPr>
        <p:spPr>
          <a:xfrm>
            <a:off x="5948923" y="7630911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결과분석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74122" y="6531118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29427" y="808101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5183082" y="9963272"/>
            <a:ext cx="3387442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9919072" y="7844224"/>
            <a:ext cx="373852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63152" y="3084293"/>
            <a:ext cx="3847838" cy="4867472"/>
            <a:chOff x="0" y="-38100"/>
            <a:chExt cx="1131733" cy="1254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1733" cy="1216515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17337" y="5361665"/>
            <a:ext cx="4319642" cy="4591626"/>
            <a:chOff x="0" y="0"/>
            <a:chExt cx="113173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02219" y="3179979"/>
            <a:ext cx="3959478" cy="4527375"/>
            <a:chOff x="0" y="0"/>
            <a:chExt cx="1131733" cy="1107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778660" y="5402105"/>
            <a:ext cx="343214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71C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이종운</a:t>
            </a:r>
            <a:endParaRPr lang="en-US" sz="2300" dirty="0">
              <a:solidFill>
                <a:srgbClr val="0071C9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73543" y="7175401"/>
            <a:ext cx="187820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F1945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이상목</a:t>
            </a:r>
            <a:endParaRPr lang="en-US" sz="2300" dirty="0">
              <a:solidFill>
                <a:srgbClr val="F1945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27798" y="5090758"/>
            <a:ext cx="220796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39B5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최재희</a:t>
            </a:r>
            <a:endParaRPr lang="en-US" sz="2300" dirty="0">
              <a:solidFill>
                <a:srgbClr val="39B54A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78660" y="5877389"/>
            <a:ext cx="3632330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대용량 데이터를 처리하는 방식에 대해서 공부할 수 있었습니다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처리할 데이터 수가 많아질수록 단순한 기능적인 고민을 넘어 성능과 효율성 같은 비기능적인 고민도 필요하다는 것을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깨달았습니다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연산을 필요로 하는 부분과 신속하게 적용되어야 할 부분을 분리하여 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구성하는 방법에 대해서도 조금이나마 경험할 수 있었습니다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8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9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3741547" y="1467223"/>
            <a:ext cx="10450651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자체 평가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2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5" name="Freeform 5"/>
          <p:cNvSpPr/>
          <p:nvPr/>
        </p:nvSpPr>
        <p:spPr>
          <a:xfrm>
            <a:off x="14331686" y="9860419"/>
            <a:ext cx="3066742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324" y="3413093"/>
            <a:ext cx="2513400" cy="16776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88816">
            <a:off x="5570356" y="5384626"/>
            <a:ext cx="2528689" cy="16039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48581">
            <a:off x="9964386" y="3511930"/>
            <a:ext cx="2578637" cy="13346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5" name="AutoShape 32"/>
          <p:cNvSpPr/>
          <p:nvPr/>
        </p:nvSpPr>
        <p:spPr>
          <a:xfrm rot="-2400000" flipV="1">
            <a:off x="7952605" y="4597304"/>
            <a:ext cx="1201134" cy="73882"/>
          </a:xfrm>
          <a:prstGeom prst="line">
            <a:avLst/>
          </a:prstGeom>
          <a:ln w="47625" cap="rnd">
            <a:solidFill>
              <a:srgbClr val="56AE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6" name="AutoShape 34"/>
          <p:cNvSpPr/>
          <p:nvPr/>
        </p:nvSpPr>
        <p:spPr>
          <a:xfrm rot="-8100000" flipV="1">
            <a:off x="12314605" y="8392971"/>
            <a:ext cx="1226625" cy="182676"/>
          </a:xfrm>
          <a:prstGeom prst="line">
            <a:avLst/>
          </a:prstGeom>
          <a:ln w="47625" cap="rnd">
            <a:solidFill>
              <a:srgbClr val="56AE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7" name="AutoShape 32"/>
          <p:cNvSpPr/>
          <p:nvPr/>
        </p:nvSpPr>
        <p:spPr>
          <a:xfrm rot="2400000" flipV="1">
            <a:off x="3420410" y="8752031"/>
            <a:ext cx="1248715" cy="9037"/>
          </a:xfrm>
          <a:prstGeom prst="line">
            <a:avLst/>
          </a:prstGeom>
          <a:ln w="47625" cap="rnd">
            <a:solidFill>
              <a:srgbClr val="56AE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TextBox 26"/>
          <p:cNvSpPr txBox="1"/>
          <p:nvPr/>
        </p:nvSpPr>
        <p:spPr>
          <a:xfrm>
            <a:off x="9593597" y="5653326"/>
            <a:ext cx="3716033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코딩에 일부 참여하며 프로그램 구조에 대해 정확한 지식을 쌓을 수 있어서 개인적 역량을 키울 수 있는 시간이었다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상대적으로 기간이 여유로워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싱글턴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개념에 대해서 강사님이 올려주신 동영상을 복습을 하며 개인적으로 공부할 수 있었다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프로젝트 코딩에 참여하도록 이끌어 준 팀장과 팀원들에게 감사하다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26"/>
          <p:cNvSpPr txBox="1"/>
          <p:nvPr/>
        </p:nvSpPr>
        <p:spPr>
          <a:xfrm>
            <a:off x="4891199" y="7694005"/>
            <a:ext cx="4102188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C#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사용하여 대량의 데이터를 다루는 프로그램을 개발하면서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구조와 알고리즘의 효율적인 설계가 매우 중요하다는 점을 깊이 깨닫게 되었습니다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객체지향 프로그래밍 원칙을 적용함으로써 코드의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가독성과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유지보수성을 향상시킬 수 있었습니다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프로젝트는 데이터 관리 역량을 강화하는 데 큰 도움이 되었으며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개발 과정에서도 이러한 경험이 소중한 자산이 될 것이라 생각합니다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57" name="Group 9"/>
          <p:cNvGrpSpPr/>
          <p:nvPr/>
        </p:nvGrpSpPr>
        <p:grpSpPr>
          <a:xfrm>
            <a:off x="13770529" y="5406635"/>
            <a:ext cx="4174781" cy="4591626"/>
            <a:chOff x="0" y="0"/>
            <a:chExt cx="1131733" cy="1107757"/>
          </a:xfrm>
        </p:grpSpPr>
        <p:sp>
          <p:nvSpPr>
            <p:cNvPr id="58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0" name="TextBox 20"/>
          <p:cNvSpPr txBox="1"/>
          <p:nvPr/>
        </p:nvSpPr>
        <p:spPr>
          <a:xfrm>
            <a:off x="14790986" y="7292792"/>
            <a:ext cx="1878203" cy="376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5A4EB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김혜진</a:t>
            </a:r>
            <a:endParaRPr lang="en-US" sz="2300" dirty="0">
              <a:solidFill>
                <a:srgbClr val="5A4EBA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2" name="TextBox 26"/>
          <p:cNvSpPr txBox="1"/>
          <p:nvPr/>
        </p:nvSpPr>
        <p:spPr>
          <a:xfrm>
            <a:off x="14078360" y="7895486"/>
            <a:ext cx="363233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프로그램을 설계하기위해 코드를 섬세하게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다룬다는게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너무 대단하다고 느껴졌다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팀구성원들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각자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배울점이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많았고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다음 프로젝트에는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코드구성에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활발히 참여할 수 있도록 공부를 많이 해야겠다는 생각이 들었다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짱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13204">
            <a:off x="14425340" y="5456298"/>
            <a:ext cx="2536804" cy="15071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1044766" y="925855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4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137899" y="1518770"/>
            <a:ext cx="10450651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altLang="ko-KR" sz="115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Q &amp; A</a:t>
            </a:r>
            <a:endParaRPr lang="en-US" sz="115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804754" y="9543693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7" name="Freeform 20"/>
          <p:cNvSpPr/>
          <p:nvPr/>
        </p:nvSpPr>
        <p:spPr>
          <a:xfrm>
            <a:off x="5144084" y="924238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6" name="Freeform 20"/>
          <p:cNvSpPr/>
          <p:nvPr/>
        </p:nvSpPr>
        <p:spPr>
          <a:xfrm>
            <a:off x="9979361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5" name="Freeform 20"/>
          <p:cNvSpPr/>
          <p:nvPr/>
        </p:nvSpPr>
        <p:spPr>
          <a:xfrm>
            <a:off x="14580590" y="924238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7" name="Picture 2" descr="http://pptbizcam.co.kr/wp-content/uploads/2023/11/%ED%8C%8C%EC%9B%8C%ED%8F%AC%EC%9D%B8%ED%8A%B8-%EC%9B%90%EB%B3%B8%ED%8C%8C%EC%9D%BC-%EB%8B%A4%EC%9A%B4-free-powerpoint-ppt-template-160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24" y="2992220"/>
            <a:ext cx="16575923" cy="679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0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8006" y="3924300"/>
            <a:ext cx="808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개요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52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9"/>
          <p:cNvSpPr/>
          <p:nvPr/>
        </p:nvSpPr>
        <p:spPr>
          <a:xfrm>
            <a:off x="7624379" y="8373924"/>
            <a:ext cx="4161752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51D4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10800000">
            <a:off x="6114553" y="4785416"/>
            <a:ext cx="4161752" cy="108703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7541979" y="5804238"/>
            <a:ext cx="4161752" cy="1246529"/>
            <a:chOff x="0" y="-38100"/>
            <a:chExt cx="2565722" cy="768486"/>
          </a:xfrm>
        </p:grpSpPr>
        <p:sp>
          <p:nvSpPr>
            <p:cNvPr id="9" name="Freeform 9"/>
            <p:cNvSpPr/>
            <p:nvPr/>
          </p:nvSpPr>
          <p:spPr>
            <a:xfrm>
              <a:off x="0" y="68103"/>
              <a:ext cx="2565722" cy="662283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124279" y="7170366"/>
            <a:ext cx="4454547" cy="1271799"/>
            <a:chOff x="177800" y="-38100"/>
            <a:chExt cx="2746230" cy="784065"/>
          </a:xfrm>
        </p:grpSpPr>
        <p:sp>
          <p:nvSpPr>
            <p:cNvPr id="12" name="Freeform 12"/>
            <p:cNvSpPr/>
            <p:nvPr/>
          </p:nvSpPr>
          <p:spPr>
            <a:xfrm>
              <a:off x="358308" y="72516"/>
              <a:ext cx="2565722" cy="673449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41979" y="3511868"/>
            <a:ext cx="4161752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227802" y="8587034"/>
            <a:ext cx="3165114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CFF4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데이터 분석 난제</a:t>
            </a:r>
            <a:endParaRPr lang="en-US" sz="3200" dirty="0">
              <a:solidFill>
                <a:srgbClr val="CFF4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065015" y="3744898"/>
            <a:ext cx="51470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공정이 진행되는 과정을 육안 관측이 어려워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혼합 수준에 대한 파악이 어려움</a:t>
            </a:r>
            <a:endParaRPr lang="en-US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332613" y="6150668"/>
            <a:ext cx="2745282" cy="59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낮은 신뢰도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033218" y="7344557"/>
            <a:ext cx="4142834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불량 조기 파악 불가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017593" y="3764071"/>
            <a:ext cx="3375323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금속 소재의 탱크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04587" y="4906223"/>
            <a:ext cx="518242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다량의 원료 물질을 일괄적으로 처리하기에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 상황 발생 시</a:t>
            </a:r>
            <a:r>
              <a:rPr lang="en-US" altLang="ko-KR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전량 폐기 이슈로 인한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원재료 소모 증가 및 비용 증가 발생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06418" y="6025592"/>
            <a:ext cx="488491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 검사를 통한 품질 검사와 수기 데이터 입력으로 인한 데이터 신뢰성 확보를 위한 수단 필요</a:t>
            </a:r>
            <a:endParaRPr lang="en-US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9379" y="8389541"/>
            <a:ext cx="450016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공정 변수 데이터들 사이의 상관관계 분석과 어떤 변수가 품질에 결정적인 영향이 있는지 파악하기 어려움</a:t>
            </a:r>
            <a:endParaRPr lang="en-US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화장품 제조 공정 문제점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3" name="TextBox 20"/>
          <p:cNvSpPr txBox="1"/>
          <p:nvPr/>
        </p:nvSpPr>
        <p:spPr>
          <a:xfrm>
            <a:off x="6810295" y="4952643"/>
            <a:ext cx="2745282" cy="59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전량 폐기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5" name="TextBox 23"/>
          <p:cNvSpPr txBox="1"/>
          <p:nvPr/>
        </p:nvSpPr>
        <p:spPr>
          <a:xfrm>
            <a:off x="498398" y="7195636"/>
            <a:ext cx="518242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화장품 제작 중 생기는 문제점을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인지하기 힘들며 제품 생산이 끝난 후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제품의 불량 여부 파악 가능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35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0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982624" y="4586507"/>
            <a:ext cx="4432959" cy="1427060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15943" y="1873012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35931" y="7686901"/>
            <a:ext cx="8123372" cy="1571402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16567" y="6131867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57313" y="4699475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557314" y="6363602"/>
            <a:ext cx="1280606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2434924" y="7852313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2650584" y="2884822"/>
            <a:ext cx="1187336" cy="1187336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529601" y="4717768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9601" y="6047649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9601" y="7393575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9599" y="8603527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71142" y="3299577"/>
            <a:ext cx="769619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71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공정 데이터와 품질</a:t>
            </a:r>
            <a:r>
              <a:rPr lang="en-US" altLang="ko-KR" sz="3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(QC)</a:t>
            </a:r>
            <a:r>
              <a:rPr lang="ko-KR" altLang="en-US" sz="3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데이터 분석을 통하여 효율적인 품질 관리를 진행하는 프로그램 구현</a:t>
            </a:r>
            <a:endParaRPr lang="en-US" sz="32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48000" y="4830909"/>
            <a:ext cx="536694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DataGridView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Chart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활용하여 </a:t>
            </a:r>
            <a:endParaRPr lang="en-US" altLang="ko-KR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  <a:p>
            <a:pPr lvl="0">
              <a:spcBef>
                <a:spcPct val="0"/>
              </a:spcBef>
            </a:pPr>
            <a:r>
              <a:rPr lang="ko-KR" altLang="en-US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제조데이터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시각화 및 분석</a:t>
            </a:r>
            <a:endParaRPr 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77512" y="6126615"/>
            <a:ext cx="640426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DBMS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활용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및 </a:t>
            </a:r>
            <a:r>
              <a:rPr lang="ko-KR" altLang="en-US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싱글톤을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적용한 </a:t>
            </a: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DataManager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를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통해 </a:t>
            </a: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DBHelper_MSSQL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을 사용하여 데이터 관리</a:t>
            </a:r>
            <a:endParaRPr 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044579" y="7609578"/>
            <a:ext cx="6345242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라이브러리 적극 활용</a:t>
            </a:r>
            <a:endParaRPr lang="en-US" altLang="ko-KR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107025" y="8762671"/>
            <a:ext cx="6345242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WindowsForm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조건 검색 구현</a:t>
            </a:r>
            <a:endParaRPr 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AutoShape 26"/>
          <p:cNvSpPr/>
          <p:nvPr/>
        </p:nvSpPr>
        <p:spPr>
          <a:xfrm flipH="1" flipV="1">
            <a:off x="1715366" y="5569573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AutoShape 27"/>
          <p:cNvSpPr/>
          <p:nvPr/>
        </p:nvSpPr>
        <p:spPr>
          <a:xfrm flipH="1" flipV="1">
            <a:off x="1738580" y="6865279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AutoShape 28"/>
          <p:cNvSpPr/>
          <p:nvPr/>
        </p:nvSpPr>
        <p:spPr>
          <a:xfrm flipH="1" flipV="1">
            <a:off x="1752600" y="8169665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26"/>
          <p:cNvSpPr txBox="1"/>
          <p:nvPr/>
        </p:nvSpPr>
        <p:spPr>
          <a:xfrm>
            <a:off x="3387268" y="1201124"/>
            <a:ext cx="10450652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The AIMS</a:t>
            </a:r>
          </a:p>
        </p:txBody>
      </p:sp>
      <p:sp>
        <p:nvSpPr>
          <p:cNvPr id="33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AutoShape 28"/>
          <p:cNvSpPr/>
          <p:nvPr/>
        </p:nvSpPr>
        <p:spPr>
          <a:xfrm flipH="1" flipV="1">
            <a:off x="1752600" y="9379618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876" y="3156119"/>
            <a:ext cx="1055240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2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8006" y="3924300"/>
            <a:ext cx="808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팀 구성원 소개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4138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733" y="3530460"/>
            <a:ext cx="2845162" cy="5531782"/>
            <a:chOff x="0" y="0"/>
            <a:chExt cx="862412" cy="1327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920372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4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05200" y="1509230"/>
            <a:ext cx="1045065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팀 구성원 소개 및 역할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37154" y="6995350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이종운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044111" y="7078504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팀장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9"/>
          <a:srcRect l="7164" t="6876" r="9284" b="5826"/>
          <a:stretch/>
        </p:blipFill>
        <p:spPr>
          <a:xfrm>
            <a:off x="2050642" y="4343433"/>
            <a:ext cx="2399840" cy="22443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28"/>
          <p:cNvSpPr txBox="1"/>
          <p:nvPr/>
        </p:nvSpPr>
        <p:spPr>
          <a:xfrm>
            <a:off x="2154343" y="7762396"/>
            <a:ext cx="20824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설계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</a:t>
            </a:r>
            <a:r>
              <a:rPr lang="ko-KR" altLang="en-US" sz="1857" spc="92" dirty="0" err="1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오류수정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및 검증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2094455" y="4398227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54" name="Group 2"/>
          <p:cNvGrpSpPr/>
          <p:nvPr/>
        </p:nvGrpSpPr>
        <p:grpSpPr>
          <a:xfrm>
            <a:off x="5842674" y="3530460"/>
            <a:ext cx="2845162" cy="5531782"/>
            <a:chOff x="0" y="0"/>
            <a:chExt cx="862412" cy="1327963"/>
          </a:xfrm>
        </p:grpSpPr>
        <p:sp>
          <p:nvSpPr>
            <p:cNvPr id="55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20"/>
          <p:cNvSpPr/>
          <p:nvPr/>
        </p:nvSpPr>
        <p:spPr>
          <a:xfrm>
            <a:off x="5900603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8" name="TextBox 27"/>
          <p:cNvSpPr txBox="1"/>
          <p:nvPr/>
        </p:nvSpPr>
        <p:spPr>
          <a:xfrm>
            <a:off x="6024244" y="6997127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이상목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9" name="TextBox 28"/>
          <p:cNvSpPr txBox="1"/>
          <p:nvPr/>
        </p:nvSpPr>
        <p:spPr>
          <a:xfrm>
            <a:off x="7087670" y="7066195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1" name="TextBox 28"/>
          <p:cNvSpPr txBox="1"/>
          <p:nvPr/>
        </p:nvSpPr>
        <p:spPr>
          <a:xfrm>
            <a:off x="6134574" y="7762396"/>
            <a:ext cx="2082476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설계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</a:t>
            </a:r>
            <a:r>
              <a:rPr lang="ko-KR" altLang="en-US" sz="1857" spc="92" dirty="0" err="1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오류수정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및 검증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en-US" altLang="ko-KR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PPT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발표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63" name="Group 2"/>
          <p:cNvGrpSpPr/>
          <p:nvPr/>
        </p:nvGrpSpPr>
        <p:grpSpPr>
          <a:xfrm>
            <a:off x="9914932" y="3530460"/>
            <a:ext cx="2845162" cy="5531782"/>
            <a:chOff x="0" y="0"/>
            <a:chExt cx="862412" cy="1327963"/>
          </a:xfrm>
        </p:grpSpPr>
        <p:sp>
          <p:nvSpPr>
            <p:cNvPr id="64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Freeform 20"/>
          <p:cNvSpPr/>
          <p:nvPr/>
        </p:nvSpPr>
        <p:spPr>
          <a:xfrm>
            <a:off x="9979361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7" name="TextBox 27"/>
          <p:cNvSpPr txBox="1"/>
          <p:nvPr/>
        </p:nvSpPr>
        <p:spPr>
          <a:xfrm>
            <a:off x="10169888" y="6995350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최재희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1254570" y="7066195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0" name="TextBox 28"/>
          <p:cNvSpPr txBox="1"/>
          <p:nvPr/>
        </p:nvSpPr>
        <p:spPr>
          <a:xfrm>
            <a:off x="10213332" y="7762396"/>
            <a:ext cx="20824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회의록 작성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요구사항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명세서 작성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72" name="Group 2"/>
          <p:cNvGrpSpPr/>
          <p:nvPr/>
        </p:nvGrpSpPr>
        <p:grpSpPr>
          <a:xfrm>
            <a:off x="13955851" y="3542769"/>
            <a:ext cx="2845162" cy="5531782"/>
            <a:chOff x="0" y="0"/>
            <a:chExt cx="862412" cy="1327963"/>
          </a:xfrm>
        </p:grpSpPr>
        <p:sp>
          <p:nvSpPr>
            <p:cNvPr id="7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5" name="Freeform 20"/>
          <p:cNvSpPr/>
          <p:nvPr/>
        </p:nvSpPr>
        <p:spPr>
          <a:xfrm>
            <a:off x="14031868" y="924238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6" name="TextBox 27"/>
          <p:cNvSpPr txBox="1"/>
          <p:nvPr/>
        </p:nvSpPr>
        <p:spPr>
          <a:xfrm>
            <a:off x="14113604" y="7035814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김혜진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7" name="TextBox 28"/>
          <p:cNvSpPr txBox="1"/>
          <p:nvPr/>
        </p:nvSpPr>
        <p:spPr>
          <a:xfrm>
            <a:off x="15278751" y="7078504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9" name="TextBox 28"/>
          <p:cNvSpPr txBox="1"/>
          <p:nvPr/>
        </p:nvSpPr>
        <p:spPr>
          <a:xfrm>
            <a:off x="14265839" y="7774705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en-US" altLang="ko-KR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PPT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제작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0"/>
          <a:srcRect l="11364" t="4933" r="11173" b="6410"/>
          <a:stretch/>
        </p:blipFill>
        <p:spPr>
          <a:xfrm>
            <a:off x="6076811" y="4423486"/>
            <a:ext cx="2362813" cy="216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2" name="Freeform 19"/>
          <p:cNvSpPr/>
          <p:nvPr/>
        </p:nvSpPr>
        <p:spPr>
          <a:xfrm>
            <a:off x="6074686" y="4398227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1"/>
          <a:srcRect l="6610" t="3306" r="6610" b="5336"/>
          <a:stretch/>
        </p:blipFill>
        <p:spPr>
          <a:xfrm>
            <a:off x="10220736" y="4335261"/>
            <a:ext cx="2362412" cy="2194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2"/>
          <a:srcRect l="6977" t="4505" r="6078" b="5712"/>
          <a:stretch/>
        </p:blipFill>
        <p:spPr>
          <a:xfrm>
            <a:off x="14215105" y="4423261"/>
            <a:ext cx="2367071" cy="22128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1" name="Freeform 19"/>
          <p:cNvSpPr/>
          <p:nvPr/>
        </p:nvSpPr>
        <p:spPr>
          <a:xfrm>
            <a:off x="10208607" y="4343433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0" name="Freeform 19"/>
          <p:cNvSpPr/>
          <p:nvPr/>
        </p:nvSpPr>
        <p:spPr>
          <a:xfrm>
            <a:off x="14205951" y="4410536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8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43000" y="3924300"/>
            <a:ext cx="16002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코드</a:t>
            </a:r>
            <a:endParaRPr lang="en-US" altLang="ko-KR" sz="8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8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  <a:hlinkClick r:id="rId4"/>
              </a:rPr>
              <a:t>https://github.com/jongwoonL/cosmocare.git</a:t>
            </a:r>
            <a:endParaRPr lang="ko-KR" altLang="en-US" sz="48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5135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00006" y="4000500"/>
            <a:ext cx="8553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8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endParaRPr lang="ko-KR" altLang="en-US" sz="8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150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709</Words>
  <Application>Microsoft Office PowerPoint</Application>
  <PresentationFormat>사용자 지정</PresentationFormat>
  <Paragraphs>173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Arita Dotum Semi-Bold</vt:lpstr>
      <vt:lpstr>DM Sans Bold</vt:lpstr>
      <vt:lpstr>Nanum Myeongjo Bold</vt:lpstr>
      <vt:lpstr>맑은 고딕</vt:lpstr>
      <vt:lpstr>카페24 써라운드</vt:lpstr>
      <vt:lpstr>한컴 말랑말랑 Bold</vt:lpstr>
      <vt:lpstr>한컴 말랑말랑 Regular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2팀</dc:title>
  <dc:creator>KB</dc:creator>
  <cp:lastModifiedBy>JONGJUNE LEE</cp:lastModifiedBy>
  <cp:revision>111</cp:revision>
  <dcterms:created xsi:type="dcterms:W3CDTF">2006-08-16T00:00:00Z</dcterms:created>
  <dcterms:modified xsi:type="dcterms:W3CDTF">2024-05-07T03:36:44Z</dcterms:modified>
  <dc:identifier>DAGByhuxCcY</dc:identifier>
</cp:coreProperties>
</file>